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52875a0b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52875a0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2875a0b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52875a0b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fe4cff6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fe4cff6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4eeee9bc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4eeee9bc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4f8662b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4f8662b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HMCR decides how much of the previous solution will stay the same in the new one?</a:t>
            </a:r>
            <a:endParaRPr sz="105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pitch adjustment has to do with the possibility the algorithm to change the value in each decision variable looking for better solution.</a:t>
            </a:r>
            <a:endParaRPr sz="105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6d41c24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6d41c24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4f8662b2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4f8662b2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fe4cff66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fe4cff66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fe4cff66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fe4cff66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fe4cff66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fe4cff66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028875" y="1867552"/>
            <a:ext cx="952949" cy="9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 amt="75000"/>
          </a:blip>
          <a:srcRect b="0" l="29519" r="6418" t="0"/>
          <a:stretch/>
        </p:blipFill>
        <p:spPr>
          <a:xfrm>
            <a:off x="3218601" y="1271600"/>
            <a:ext cx="394647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 amt="74000"/>
          </a:blip>
          <a:srcRect b="0" l="0" r="7655" t="0"/>
          <a:stretch/>
        </p:blipFill>
        <p:spPr>
          <a:xfrm>
            <a:off x="1309974" y="1275000"/>
            <a:ext cx="1979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Harmony Search</a:t>
            </a:r>
            <a:endParaRPr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2910325"/>
            <a:ext cx="8520600" cy="15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of penalty kick Agent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Vora &amp; Maitry Trivedi</a:t>
            </a:r>
            <a:endParaRPr/>
          </a:p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Future scope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imple, </a:t>
            </a:r>
            <a:r>
              <a:rPr lang="en"/>
              <a:t>exploration, exploitation,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Multiagent systems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Complex reward function optimization</a:t>
            </a:r>
            <a:endParaRPr/>
          </a:p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Thank You</a:t>
            </a:r>
            <a:endParaRPr/>
          </a:p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Intuition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Inspired by the improvisation of Jazz musicians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Pitch adjustment and </a:t>
            </a:r>
            <a:r>
              <a:rPr lang="en" sz="2000"/>
              <a:t>manipulating</a:t>
            </a:r>
            <a:r>
              <a:rPr lang="en" sz="2000"/>
              <a:t> the notes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</a:t>
            </a:r>
            <a:r>
              <a:rPr lang="en" sz="2000"/>
              <a:t>ilemma of choosing the note to play next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Aesthetic harmony which excites the Audience </a:t>
            </a:r>
            <a:endParaRPr sz="2000"/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Structure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M</a:t>
            </a:r>
            <a:r>
              <a:rPr b="1" lang="en" sz="2000"/>
              <a:t>usician</a:t>
            </a:r>
            <a:r>
              <a:rPr b="1" lang="en" sz="2000"/>
              <a:t> </a:t>
            </a:r>
            <a:r>
              <a:rPr b="1" lang="en" sz="2000"/>
              <a:t> → </a:t>
            </a:r>
            <a:r>
              <a:rPr lang="en" sz="2000"/>
              <a:t>Decision Variable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Appreciation</a:t>
            </a:r>
            <a:r>
              <a:rPr b="1" lang="en" sz="2000"/>
              <a:t> from </a:t>
            </a:r>
            <a:r>
              <a:rPr b="1" lang="en" sz="2000"/>
              <a:t>audience</a:t>
            </a:r>
            <a:r>
              <a:rPr lang="en" sz="2000"/>
              <a:t> → Fitness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Practice → </a:t>
            </a:r>
            <a:r>
              <a:rPr lang="en" sz="2000"/>
              <a:t>Iteration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Harmony Memory</a:t>
            </a:r>
            <a:r>
              <a:rPr lang="en" sz="2000"/>
              <a:t> → </a:t>
            </a:r>
            <a:r>
              <a:rPr lang="en" sz="2000"/>
              <a:t>Decision Vectors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Harmony Memory Consideration Rate</a:t>
            </a:r>
            <a:r>
              <a:rPr lang="en" sz="2000"/>
              <a:t> → Exploration operator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Pitch Adjustment Rate</a:t>
            </a:r>
            <a:r>
              <a:rPr lang="en" sz="2000"/>
              <a:t> → Exploitation operator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Harmony → </a:t>
            </a:r>
            <a:r>
              <a:rPr lang="en" sz="2000"/>
              <a:t>Solution Vector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700" y="857673"/>
            <a:ext cx="2820150" cy="41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5649800" y="1992673"/>
            <a:ext cx="1963200" cy="322500"/>
          </a:xfrm>
          <a:prstGeom prst="wedgeRectCallout">
            <a:avLst>
              <a:gd fmla="val -107294" name="adj1"/>
              <a:gd fmla="val 88078" name="adj2"/>
            </a:avLst>
          </a:prstGeom>
          <a:solidFill>
            <a:srgbClr val="FFFFFF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X</a:t>
            </a:r>
            <a:r>
              <a:rPr baseline="-25000" lang="en" sz="1100">
                <a:solidFill>
                  <a:schemeClr val="dk1"/>
                </a:solidFill>
              </a:rPr>
              <a:t>new</a:t>
            </a:r>
            <a:r>
              <a:rPr lang="en" sz="1100">
                <a:solidFill>
                  <a:schemeClr val="dk1"/>
                </a:solidFill>
              </a:rPr>
              <a:t>=X</a:t>
            </a:r>
            <a:r>
              <a:rPr baseline="-25000" lang="en" sz="1100">
                <a:solidFill>
                  <a:schemeClr val="dk1"/>
                </a:solidFill>
              </a:rPr>
              <a:t>old</a:t>
            </a:r>
            <a:r>
              <a:rPr lang="en" sz="1100">
                <a:solidFill>
                  <a:schemeClr val="dk1"/>
                </a:solidFill>
              </a:rPr>
              <a:t>+BW. rand(L,U)</a:t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5649900" y="1430375"/>
            <a:ext cx="2711100" cy="442500"/>
          </a:xfrm>
          <a:prstGeom prst="wedgeRectCallout">
            <a:avLst>
              <a:gd fmla="val -89622" name="adj1"/>
              <a:gd fmla="val 79621" name="adj2"/>
            </a:avLst>
          </a:prstGeom>
          <a:solidFill>
            <a:srgbClr val="FFFFFF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i</a:t>
            </a:r>
            <a:r>
              <a:rPr lang="en" sz="1100">
                <a:solidFill>
                  <a:schemeClr val="dk1"/>
                </a:solidFill>
              </a:rPr>
              <a:t>f (rand[0,1]&lt;HMCR): selected from HM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Else: L+(U-L)*rand[0,1]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Construction Systems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Optimization of Water Distribution Network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138" y="1452675"/>
            <a:ext cx="6921733" cy="32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3896025" y="1172951"/>
            <a:ext cx="1257900" cy="30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125" y="174325"/>
            <a:ext cx="7671750" cy="479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775" y="188487"/>
            <a:ext cx="7626450" cy="476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75" y="1140138"/>
            <a:ext cx="8841249" cy="28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/>
          <p:nvPr/>
        </p:nvSpPr>
        <p:spPr>
          <a:xfrm>
            <a:off x="217725" y="1329555"/>
            <a:ext cx="8763300" cy="469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217725" y="3246005"/>
            <a:ext cx="2142300" cy="30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